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8229600" cx="14630400"/>
  <p:notesSz cx="8229600" cy="14630400"/>
  <p:embeddedFontLst>
    <p:embeddedFont>
      <p:font typeface="Platypi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mP2A2ntZzf0SjlsVEcx3MOkAL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latypi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typi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typiMedium-boldItalic.fntdata"/><Relationship Id="rId30" Type="http://schemas.openxmlformats.org/officeDocument/2006/relationships/font" Target="fonts/Platypi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b1c43bb8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33b1c43bb8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3b1c43bb8d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b1c43bb8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3b1c43bb8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3b1c43bb8d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3b1c43bb8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3b1c43bb8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33b1c43bb8d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b1c43bb8d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3b1c43bb8d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3b1c43bb8d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b1c43bb8d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3b1c43bb8d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3b1c43bb8d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b1c43bb8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3b1c43bb8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3b1c43bb8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bg>
      <p:bgPr>
        <a:solidFill>
          <a:srgbClr val="000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d.read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hyperlink" Target="http://pd.read" TargetMode="External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/>
          <p:nvPr/>
        </p:nvSpPr>
        <p:spPr>
          <a:xfrm>
            <a:off x="6304040" y="302317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Machine Learning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6304050" y="4072115"/>
            <a:ext cx="7556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lang="en-US" sz="35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Lecture 03: </a:t>
            </a:r>
            <a:r>
              <a:rPr b="0" i="0" lang="en-US" sz="35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Types of Attributes</a:t>
            </a:r>
            <a:endParaRPr b="0" i="0" sz="3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3068" y="128000"/>
            <a:ext cx="1398724" cy="1096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03065" y="6606094"/>
            <a:ext cx="1398746" cy="139874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/>
          <p:nvPr/>
        </p:nvSpPr>
        <p:spPr>
          <a:xfrm>
            <a:off x="6304040" y="4781022"/>
            <a:ext cx="45816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Instructor: Dr. Shazia Saqib</a:t>
            </a:r>
            <a:endParaRPr b="0" i="0" sz="2650" u="none" cap="none" strike="noStrike"/>
          </a:p>
        </p:txBody>
      </p:sp>
      <p:pic>
        <p:nvPicPr>
          <p:cNvPr id="75" name="Google Shape;75;p1" title="6-2JXl-9NuGook6NzNgZ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760707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/>
          <p:nvPr/>
        </p:nvSpPr>
        <p:spPr>
          <a:xfrm>
            <a:off x="793790" y="1996916"/>
            <a:ext cx="110299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Convention for Binary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793790" y="330100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0"/>
          <p:cNvSpPr/>
          <p:nvPr/>
        </p:nvSpPr>
        <p:spPr>
          <a:xfrm>
            <a:off x="878860" y="334351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1530906" y="3301008"/>
            <a:ext cx="56709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 data science, the convention is to assign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to the state of interest or the most significant outcome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428667" y="330100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513737" y="334351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8165783" y="3301008"/>
            <a:ext cx="56709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This makes calculations more intuitive as the presence of important characteristics contributes positively to numerical analyses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793790" y="487168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0"/>
          <p:cNvSpPr/>
          <p:nvPr/>
        </p:nvSpPr>
        <p:spPr>
          <a:xfrm>
            <a:off x="878860" y="491418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530906" y="4871680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Example: COVID Test results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/>
          <p:nvPr/>
        </p:nvSpPr>
        <p:spPr>
          <a:xfrm>
            <a:off x="1530906" y="5370671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1 = Positive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(state of interest that requires action)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1530906" y="5869662"/>
            <a:ext cx="123057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0 = Negative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(baseline or normal state)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4" name="Google Shape;22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/>
          <p:nvPr/>
        </p:nvSpPr>
        <p:spPr>
          <a:xfrm>
            <a:off x="6280190" y="1804273"/>
            <a:ext cx="6013410" cy="418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900"/>
              <a:buFont typeface="Platypi Medium"/>
              <a:buNone/>
            </a:pPr>
            <a:r>
              <a:rPr b="0" i="0" lang="en-US" sz="29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3. Ordinal Attributes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2" name="Google Shape;2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486144"/>
            <a:ext cx="737116" cy="108501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/>
          <p:nvPr/>
        </p:nvSpPr>
        <p:spPr>
          <a:xfrm>
            <a:off x="7238405" y="2633543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450"/>
              <a:buFont typeface="Platypi Medium"/>
              <a:buNone/>
            </a:pPr>
            <a:r>
              <a:rPr b="0" i="0" lang="en-US" sz="14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Definition: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/>
          <p:nvPr/>
        </p:nvSpPr>
        <p:spPr>
          <a:xfrm>
            <a:off x="7238405" y="2952274"/>
            <a:ext cx="6598206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Attributes whose values possess a meaningful </a:t>
            </a:r>
            <a:r>
              <a:rPr b="1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order or ranking</a:t>
            </a: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between categories, allowing for comparative relationships.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5" name="Google Shape;2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571161"/>
            <a:ext cx="737116" cy="108501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>
            <a:off x="7238405" y="3718560"/>
            <a:ext cx="3264495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450"/>
              <a:buFont typeface="Platypi Medium"/>
              <a:buNone/>
            </a:pPr>
            <a:r>
              <a:rPr b="0" i="0" lang="en-US" sz="14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Important Characteristic: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7238405" y="4037290"/>
            <a:ext cx="6598206" cy="471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While we can determine if one value is </a:t>
            </a:r>
            <a:r>
              <a:rPr b="1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greater than</a:t>
            </a: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another, the </a:t>
            </a:r>
            <a:r>
              <a:rPr b="1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magnitude of differences</a:t>
            </a: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between values cannot be precisely quantified.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38" name="Google Shape;23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656177"/>
            <a:ext cx="737116" cy="8845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>
            <a:off x="7238405" y="4803577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450"/>
              <a:buFont typeface="Platypi Medium"/>
              <a:buNone/>
            </a:pPr>
            <a:r>
              <a:rPr b="0" i="0" lang="en-US" sz="14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 1: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7238405" y="5122307"/>
            <a:ext cx="6598206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Academic Grades: A+ (excellent) &gt; A (very good) &gt; B+ (good) &gt; B (satisfactory) &gt; C (acceptable)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1" name="Google Shape;24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0190" y="5540693"/>
            <a:ext cx="737116" cy="88451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1"/>
          <p:cNvSpPr/>
          <p:nvPr/>
        </p:nvSpPr>
        <p:spPr>
          <a:xfrm>
            <a:off x="7238405" y="5688092"/>
            <a:ext cx="1842968" cy="230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450"/>
              <a:buFont typeface="Platypi Medium"/>
              <a:buNone/>
            </a:pPr>
            <a:r>
              <a:rPr b="0" i="0" lang="en-US" sz="14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 2: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/>
          <p:nvPr/>
        </p:nvSpPr>
        <p:spPr>
          <a:xfrm>
            <a:off x="7238405" y="6006822"/>
            <a:ext cx="6598206" cy="235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Academic Ranks: Assistant Professor → Associate Professor → Full Professor 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44" name="Google Shape;24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2"/>
          <p:cNvSpPr/>
          <p:nvPr/>
        </p:nvSpPr>
        <p:spPr>
          <a:xfrm>
            <a:off x="793790" y="215574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Discretization &amp; Ordinal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793790" y="3913465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2"/>
          <p:cNvSpPr/>
          <p:nvPr/>
        </p:nvSpPr>
        <p:spPr>
          <a:xfrm>
            <a:off x="1303973" y="39134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Discretization: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1303973" y="4403884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Converting a numeric attribute into an ordinal attribute.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2"/>
          <p:cNvSpPr/>
          <p:nvPr/>
        </p:nvSpPr>
        <p:spPr>
          <a:xfrm>
            <a:off x="1133951" y="4993600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2"/>
          <p:cNvSpPr/>
          <p:nvPr/>
        </p:nvSpPr>
        <p:spPr>
          <a:xfrm>
            <a:off x="1644134" y="4993600"/>
            <a:ext cx="5277366" cy="3629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Example: Temperature Ranges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2"/>
          <p:cNvSpPr/>
          <p:nvPr/>
        </p:nvSpPr>
        <p:spPr>
          <a:xfrm>
            <a:off x="1644134" y="5484019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Low (1–15°C)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Medium (16–30°C)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→ High (31–45°C)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8" name="Google Shape;2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/>
          <p:nvPr/>
        </p:nvSpPr>
        <p:spPr>
          <a:xfrm>
            <a:off x="793790" y="2215277"/>
            <a:ext cx="874847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Ordinal Attributes - Operations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793790" y="3264218"/>
            <a:ext cx="4196358" cy="2749987"/>
          </a:xfrm>
          <a:prstGeom prst="roundRect">
            <a:avLst>
              <a:gd fmla="val 123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1020604" y="3491032"/>
            <a:ext cx="29635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Calculating the Mode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"/>
          <p:cNvSpPr/>
          <p:nvPr/>
        </p:nvSpPr>
        <p:spPr>
          <a:xfrm>
            <a:off x="1020604" y="3981450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Most frequently occurring value (valid for ordinal data)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5216962" y="3264218"/>
            <a:ext cx="4196358" cy="2749987"/>
          </a:xfrm>
          <a:prstGeom prst="roundRect">
            <a:avLst>
              <a:gd fmla="val 123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5443776" y="3491032"/>
            <a:ext cx="341149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Determining the Median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3"/>
          <p:cNvSpPr/>
          <p:nvPr/>
        </p:nvSpPr>
        <p:spPr>
          <a:xfrm>
            <a:off x="5443776" y="3981450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Middle value when ordered (valid for ordinal data)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3"/>
          <p:cNvSpPr/>
          <p:nvPr/>
        </p:nvSpPr>
        <p:spPr>
          <a:xfrm>
            <a:off x="9640133" y="3264218"/>
            <a:ext cx="4196358" cy="2749987"/>
          </a:xfrm>
          <a:prstGeom prst="roundRect">
            <a:avLst>
              <a:gd fmla="val 123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9866948" y="3491032"/>
            <a:ext cx="374273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Arithmetic Operations Invalid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9866948" y="4335780"/>
            <a:ext cx="374273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Addition, subtraction, multiplication, and division produce meaningless results with ordinal values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4" name="Google Shape;2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/>
          <p:nvPr/>
        </p:nvSpPr>
        <p:spPr>
          <a:xfrm>
            <a:off x="774383" y="2805112"/>
            <a:ext cx="8820110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3750"/>
              <a:buFont typeface="Platypi Medium"/>
              <a:buNone/>
            </a:pPr>
            <a:r>
              <a:rPr b="0" i="0" lang="en-US" sz="37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4. Numeric Attributes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774383" y="3793092"/>
            <a:ext cx="6425089" cy="1486495"/>
          </a:xfrm>
          <a:prstGeom prst="roundRect">
            <a:avLst>
              <a:gd fmla="val 1946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967145" y="3985854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850"/>
              <a:buFont typeface="Platypi Medium"/>
              <a:buNone/>
            </a:pPr>
            <a:r>
              <a:rPr b="0" i="0" lang="en-US" sz="18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Definition: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967145" y="4402692"/>
            <a:ext cx="603956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Quantitative attributes that are </a:t>
            </a:r>
            <a:r>
              <a:rPr b="1" i="0" lang="en-US" sz="15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measurable</a:t>
            </a:r>
            <a:r>
              <a:rPr b="0" i="0" lang="en-US" sz="15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7499231" y="3793091"/>
            <a:ext cx="6425089" cy="1486495"/>
          </a:xfrm>
          <a:prstGeom prst="roundRect">
            <a:avLst>
              <a:gd fmla="val 1946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7584996" y="3985854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850"/>
              <a:buFont typeface="Platypi Medium"/>
              <a:buNone/>
            </a:pPr>
            <a:r>
              <a:rPr b="0" i="0" lang="en-US" sz="18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Two types: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7584996" y="4402692"/>
            <a:ext cx="603956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00"/>
              <a:buFont typeface="Calibri"/>
              <a:buAutoNum type="arabicPeriod"/>
            </a:pPr>
            <a:r>
              <a:rPr b="0" i="0" lang="en-US" sz="15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Interval Scale Attributes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4"/>
          <p:cNvSpPr/>
          <p:nvPr/>
        </p:nvSpPr>
        <p:spPr>
          <a:xfrm>
            <a:off x="7584996" y="4778454"/>
            <a:ext cx="603956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00"/>
              <a:buFont typeface="Calibri"/>
              <a:buAutoNum type="arabicPeriod" startAt="2"/>
            </a:pPr>
            <a:r>
              <a:rPr b="0" i="0" lang="en-US" sz="15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Ratio Scale Attributes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793790" y="722828"/>
            <a:ext cx="10814010" cy="673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200"/>
              <a:buFont typeface="Platypi Medium"/>
              <a:buNone/>
            </a:pPr>
            <a:r>
              <a:rPr b="0" i="0" lang="en-US" sz="4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Discrete vs. Continuous Attributes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793790" y="1934766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100"/>
              <a:buFont typeface="Platypi Medium"/>
              <a:buNone/>
            </a:pPr>
            <a:r>
              <a:rPr b="0" i="0" lang="en-US" sz="21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Discrete Attributes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7"/>
          <p:cNvSpPr/>
          <p:nvPr/>
        </p:nvSpPr>
        <p:spPr>
          <a:xfrm>
            <a:off x="793790" y="2486739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793790" y="3111460"/>
            <a:ext cx="6258520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Attributes with a </a:t>
            </a: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finite or countably infinite set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of distinct, separate values.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7"/>
          <p:cNvSpPr/>
          <p:nvPr/>
        </p:nvSpPr>
        <p:spPr>
          <a:xfrm>
            <a:off x="793790" y="3994904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7"/>
          <p:cNvSpPr/>
          <p:nvPr/>
        </p:nvSpPr>
        <p:spPr>
          <a:xfrm>
            <a:off x="793790" y="4619625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Number of customers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in a store (5, 6, 7...)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7"/>
          <p:cNvSpPr/>
          <p:nvPr/>
        </p:nvSpPr>
        <p:spPr>
          <a:xfrm>
            <a:off x="793790" y="5039797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Number of website visits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per day (342, 343...)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793790" y="5459968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Count of products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in inventory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7"/>
          <p:cNvSpPr/>
          <p:nvPr/>
        </p:nvSpPr>
        <p:spPr>
          <a:xfrm>
            <a:off x="793790" y="5998607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793790" y="6623328"/>
            <a:ext cx="6258520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Typically represented as integers or whole numbers, with clear gaps between possible values.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/>
          <p:nvPr/>
        </p:nvSpPr>
        <p:spPr>
          <a:xfrm>
            <a:off x="7585710" y="1934766"/>
            <a:ext cx="4022090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100"/>
              <a:buFont typeface="Platypi Medium"/>
              <a:buNone/>
            </a:pPr>
            <a:r>
              <a:rPr b="0" i="0" lang="en-US" sz="21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Continuous Attributes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7"/>
          <p:cNvSpPr/>
          <p:nvPr/>
        </p:nvSpPr>
        <p:spPr>
          <a:xfrm>
            <a:off x="7585710" y="2486739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7"/>
          <p:cNvSpPr/>
          <p:nvPr/>
        </p:nvSpPr>
        <p:spPr>
          <a:xfrm>
            <a:off x="7585710" y="3111460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Attributes that can take on </a:t>
            </a: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any real value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within a specific range.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7585710" y="3650099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7"/>
          <p:cNvSpPr/>
          <p:nvPr/>
        </p:nvSpPr>
        <p:spPr>
          <a:xfrm>
            <a:off x="7585710" y="4274820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readings (23.5°C, 23.51°C, 23.52°C...)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7"/>
          <p:cNvSpPr/>
          <p:nvPr/>
        </p:nvSpPr>
        <p:spPr>
          <a:xfrm>
            <a:off x="7585710" y="4694992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measurements (175.42 cm, 175.425 cm...)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7585710" y="5115163"/>
            <a:ext cx="6258520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Time duration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of a process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/>
          <p:nvPr/>
        </p:nvSpPr>
        <p:spPr>
          <a:xfrm>
            <a:off x="7585710" y="5653802"/>
            <a:ext cx="625852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523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210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7585710" y="6278523"/>
            <a:ext cx="6258520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Usually represented using real numbers (floating-point values) that can be measured to arbitrary precision.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3" name="Google Shape;3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/>
          <p:nvPr/>
        </p:nvSpPr>
        <p:spPr>
          <a:xfrm>
            <a:off x="793790" y="108739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Comparison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793790" y="2336125"/>
            <a:ext cx="13042821" cy="4150162"/>
          </a:xfrm>
          <a:prstGeom prst="roundRect">
            <a:avLst>
              <a:gd fmla="val 680" name="adj"/>
            </a:avLst>
          </a:prstGeom>
          <a:noFill/>
          <a:ln cap="flat" cmpd="sng" w="9525">
            <a:solidFill>
              <a:srgbClr val="000000">
                <a:alpha val="7058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801410" y="2143958"/>
            <a:ext cx="13026271" cy="650319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1029653" y="2287667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5375077" y="2287667"/>
            <a:ext cx="388036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Key Characteristics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9716691" y="2287667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801410" y="2794278"/>
            <a:ext cx="13026271" cy="650319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1029653" y="2937986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5375077" y="2937986"/>
            <a:ext cx="388036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No order, categories only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9716691" y="2937986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Hair color (Black, Brown)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801410" y="3444597"/>
            <a:ext cx="13026271" cy="650319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1029653" y="3588306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5375077" y="3588306"/>
            <a:ext cx="388036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Two possible values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"/>
          <p:cNvSpPr/>
          <p:nvPr/>
        </p:nvSpPr>
        <p:spPr>
          <a:xfrm>
            <a:off x="9716691" y="3588306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Smoker (Yes/No)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8"/>
          <p:cNvSpPr/>
          <p:nvPr/>
        </p:nvSpPr>
        <p:spPr>
          <a:xfrm>
            <a:off x="801410" y="4094917"/>
            <a:ext cx="13026271" cy="1013222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8"/>
          <p:cNvSpPr/>
          <p:nvPr/>
        </p:nvSpPr>
        <p:spPr>
          <a:xfrm>
            <a:off x="1029653" y="4238625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5375077" y="4238625"/>
            <a:ext cx="388036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Ordered, but no meaningful difference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9716691" y="4238625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Grades (A, B, C)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/>
          <p:nvPr/>
        </p:nvSpPr>
        <p:spPr>
          <a:xfrm>
            <a:off x="801410" y="5108138"/>
            <a:ext cx="13026271" cy="1013222"/>
          </a:xfrm>
          <a:prstGeom prst="rect">
            <a:avLst/>
          </a:prstGeom>
          <a:solidFill>
            <a:srgbClr val="FFFFFF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1029653" y="5251847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5375077" y="5251847"/>
            <a:ext cx="388036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No absolute zero, meaningful differences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9716691" y="5251847"/>
            <a:ext cx="38841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Temperature (°C)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41" name="Google Shape;3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7" name="Google Shape;3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9"/>
          <p:cNvSpPr/>
          <p:nvPr/>
        </p:nvSpPr>
        <p:spPr>
          <a:xfrm>
            <a:off x="6280190" y="21019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Why is Understanding Data Important?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6280190" y="41148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6365260" y="415730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7017306" y="4114800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Helps in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data preprocessing &amp; analysis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10171867" y="411480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10256937" y="415730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10908983" y="4114800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Determines the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right mathematical operations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9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6365260" y="540472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7017306" y="5362218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Essential for statistical and machine learning models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58" name="Google Shape;3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b1c43bb8d_0_3"/>
          <p:cNvSpPr/>
          <p:nvPr/>
        </p:nvSpPr>
        <p:spPr>
          <a:xfrm>
            <a:off x="793790" y="1639729"/>
            <a:ext cx="1216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Data Preprocessing and Model Performance</a:t>
            </a:r>
            <a:endParaRPr b="0" i="0" sz="4450" u="none" cap="none" strike="noStrike"/>
          </a:p>
        </p:txBody>
      </p:sp>
      <p:sp>
        <p:nvSpPr>
          <p:cNvPr id="365" name="Google Shape;365;g33b1c43bb8d_0_3"/>
          <p:cNvSpPr/>
          <p:nvPr/>
        </p:nvSpPr>
        <p:spPr>
          <a:xfrm>
            <a:off x="793790" y="280213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Understanding how preprocessing transforms raw data into a usable format for machine learning:</a:t>
            </a:r>
            <a:endParaRPr b="0" i="0" sz="1750" u="none" cap="none" strike="noStrike"/>
          </a:p>
        </p:txBody>
      </p:sp>
      <p:sp>
        <p:nvSpPr>
          <p:cNvPr id="366" name="Google Shape;366;g33b1c43bb8d_0_3"/>
          <p:cNvSpPr/>
          <p:nvPr/>
        </p:nvSpPr>
        <p:spPr>
          <a:xfrm>
            <a:off x="793790" y="36753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33b1c43bb8d_0_3"/>
          <p:cNvSpPr/>
          <p:nvPr/>
        </p:nvSpPr>
        <p:spPr>
          <a:xfrm>
            <a:off x="878860" y="3717846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/>
          </a:p>
        </p:txBody>
      </p:sp>
      <p:sp>
        <p:nvSpPr>
          <p:cNvPr id="368" name="Google Shape;368;g33b1c43bb8d_0_3"/>
          <p:cNvSpPr/>
          <p:nvPr/>
        </p:nvSpPr>
        <p:spPr>
          <a:xfrm>
            <a:off x="1530906" y="3675340"/>
            <a:ext cx="2353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Better Model Performance</a:t>
            </a:r>
            <a:endParaRPr b="0" i="0" sz="2200" u="none" cap="none" strike="noStrike"/>
          </a:p>
        </p:txBody>
      </p:sp>
      <p:sp>
        <p:nvSpPr>
          <p:cNvPr id="369" name="Google Shape;369;g33b1c43bb8d_0_3"/>
          <p:cNvSpPr/>
          <p:nvPr/>
        </p:nvSpPr>
        <p:spPr>
          <a:xfrm>
            <a:off x="1530906" y="4520089"/>
            <a:ext cx="2353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Proper preprocessing ensures improved results</a:t>
            </a:r>
            <a:endParaRPr b="0" i="0" sz="1750" u="none" cap="none" strike="noStrike"/>
          </a:p>
        </p:txBody>
      </p:sp>
      <p:sp>
        <p:nvSpPr>
          <p:cNvPr id="370" name="Google Shape;370;g33b1c43bb8d_0_3"/>
          <p:cNvSpPr/>
          <p:nvPr/>
        </p:nvSpPr>
        <p:spPr>
          <a:xfrm>
            <a:off x="4111228" y="36753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3b1c43bb8d_0_3"/>
          <p:cNvSpPr/>
          <p:nvPr/>
        </p:nvSpPr>
        <p:spPr>
          <a:xfrm>
            <a:off x="4196298" y="3717846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/>
          </a:p>
        </p:txBody>
      </p:sp>
      <p:sp>
        <p:nvSpPr>
          <p:cNvPr id="372" name="Google Shape;372;g33b1c43bb8d_0_3"/>
          <p:cNvSpPr/>
          <p:nvPr/>
        </p:nvSpPr>
        <p:spPr>
          <a:xfrm>
            <a:off x="4848344" y="3675340"/>
            <a:ext cx="2353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Data Scaling &amp; Normalization</a:t>
            </a:r>
            <a:endParaRPr b="0" i="0" sz="2200" u="none" cap="none" strike="noStrike"/>
          </a:p>
        </p:txBody>
      </p:sp>
      <p:sp>
        <p:nvSpPr>
          <p:cNvPr id="373" name="Google Shape;373;g33b1c43bb8d_0_3"/>
          <p:cNvSpPr/>
          <p:nvPr/>
        </p:nvSpPr>
        <p:spPr>
          <a:xfrm>
            <a:off x="4848344" y="4520089"/>
            <a:ext cx="2353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Crucial techniques for numeric data</a:t>
            </a:r>
            <a:endParaRPr b="0" i="0" sz="1750" u="none" cap="none" strike="noStrike"/>
          </a:p>
        </p:txBody>
      </p:sp>
      <p:sp>
        <p:nvSpPr>
          <p:cNvPr id="374" name="Google Shape;374;g33b1c43bb8d_0_3"/>
          <p:cNvSpPr/>
          <p:nvPr/>
        </p:nvSpPr>
        <p:spPr>
          <a:xfrm>
            <a:off x="7428667" y="36753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3b1c43bb8d_0_3"/>
          <p:cNvSpPr/>
          <p:nvPr/>
        </p:nvSpPr>
        <p:spPr>
          <a:xfrm>
            <a:off x="7513737" y="3717846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/>
          </a:p>
        </p:txBody>
      </p:sp>
      <p:sp>
        <p:nvSpPr>
          <p:cNvPr id="376" name="Google Shape;376;g33b1c43bb8d_0_3"/>
          <p:cNvSpPr/>
          <p:nvPr/>
        </p:nvSpPr>
        <p:spPr>
          <a:xfrm>
            <a:off x="8165783" y="3675340"/>
            <a:ext cx="2353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Feature Encoding</a:t>
            </a:r>
            <a:endParaRPr b="0" i="0" sz="2200" u="none" cap="none" strike="noStrike"/>
          </a:p>
        </p:txBody>
      </p:sp>
      <p:sp>
        <p:nvSpPr>
          <p:cNvPr id="377" name="Google Shape;377;g33b1c43bb8d_0_3"/>
          <p:cNvSpPr/>
          <p:nvPr/>
        </p:nvSpPr>
        <p:spPr>
          <a:xfrm>
            <a:off x="8165783" y="4520089"/>
            <a:ext cx="2353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Essential for nominal and binary data</a:t>
            </a:r>
            <a:endParaRPr b="0" i="0" sz="1750" u="none" cap="none" strike="noStrike"/>
          </a:p>
        </p:txBody>
      </p:sp>
      <p:sp>
        <p:nvSpPr>
          <p:cNvPr id="378" name="Google Shape;378;g33b1c43bb8d_0_3"/>
          <p:cNvSpPr/>
          <p:nvPr/>
        </p:nvSpPr>
        <p:spPr>
          <a:xfrm>
            <a:off x="10746105" y="3675340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3b1c43bb8d_0_3"/>
          <p:cNvSpPr/>
          <p:nvPr/>
        </p:nvSpPr>
        <p:spPr>
          <a:xfrm>
            <a:off x="10831175" y="3717846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4</a:t>
            </a:r>
            <a:endParaRPr b="0" i="0" sz="2650" u="none" cap="none" strike="noStrike"/>
          </a:p>
        </p:txBody>
      </p:sp>
      <p:sp>
        <p:nvSpPr>
          <p:cNvPr id="380" name="Google Shape;380;g33b1c43bb8d_0_3"/>
          <p:cNvSpPr/>
          <p:nvPr/>
        </p:nvSpPr>
        <p:spPr>
          <a:xfrm>
            <a:off x="11483221" y="3675340"/>
            <a:ext cx="23535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Understanding Raw Data</a:t>
            </a:r>
            <a:endParaRPr b="0" i="0" sz="2200" u="none" cap="none" strike="noStrike"/>
          </a:p>
        </p:txBody>
      </p:sp>
      <p:sp>
        <p:nvSpPr>
          <p:cNvPr id="381" name="Google Shape;381;g33b1c43bb8d_0_3"/>
          <p:cNvSpPr/>
          <p:nvPr/>
        </p:nvSpPr>
        <p:spPr>
          <a:xfrm>
            <a:off x="11483221" y="4520089"/>
            <a:ext cx="2353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Essential foundation for efficient preprocessing</a:t>
            </a:r>
            <a:endParaRPr b="0" i="0" sz="1750" u="none" cap="none" strike="noStrike"/>
          </a:p>
        </p:txBody>
      </p:sp>
      <p:sp>
        <p:nvSpPr>
          <p:cNvPr id="382" name="Google Shape;382;g33b1c43bb8d_0_3"/>
          <p:cNvSpPr/>
          <p:nvPr/>
        </p:nvSpPr>
        <p:spPr>
          <a:xfrm>
            <a:off x="793790" y="5863947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The preprocessing journey transforms messy raw data into clean, structured inputs that maximize machine learning effectiveness.</a:t>
            </a:r>
            <a:endParaRPr b="0" i="0" sz="1750" u="none" cap="none" strike="noStrike"/>
          </a:p>
        </p:txBody>
      </p:sp>
      <p:pic>
        <p:nvPicPr>
          <p:cNvPr descr="preencoded.png" id="383" name="Google Shape;383;g33b1c43bb8d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b1c43bb8d_0_27"/>
          <p:cNvSpPr/>
          <p:nvPr/>
        </p:nvSpPr>
        <p:spPr>
          <a:xfrm>
            <a:off x="793790" y="2274927"/>
            <a:ext cx="9657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Practical Example: Python Dataset</a:t>
            </a:r>
            <a:endParaRPr b="0" i="0" sz="4450" u="none" cap="none" strike="noStrike"/>
          </a:p>
        </p:txBody>
      </p:sp>
      <p:sp>
        <p:nvSpPr>
          <p:cNvPr id="390" name="Google Shape;390;g33b1c43bb8d_0_27"/>
          <p:cNvSpPr/>
          <p:nvPr/>
        </p:nvSpPr>
        <p:spPr>
          <a:xfrm>
            <a:off x="793790" y="352794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 dataset: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Sample Dataset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with 1000 records.</a:t>
            </a:r>
            <a:endParaRPr b="0" i="0" sz="1750" u="none" cap="none" strike="noStrike"/>
          </a:p>
        </p:txBody>
      </p:sp>
      <p:sp>
        <p:nvSpPr>
          <p:cNvPr id="391" name="Google Shape;391;g33b1c43bb8d_0_27"/>
          <p:cNvSpPr/>
          <p:nvPr/>
        </p:nvSpPr>
        <p:spPr>
          <a:xfrm>
            <a:off x="793790" y="4094917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The dataset contains attributes like ID, Name, Age, Gender, Salary, etc.</a:t>
            </a:r>
            <a:endParaRPr b="0" i="0" sz="1750" u="none" cap="none" strike="noStrike"/>
          </a:p>
        </p:txBody>
      </p:sp>
      <p:sp>
        <p:nvSpPr>
          <p:cNvPr id="392" name="Google Shape;392;g33b1c43bb8d_0_27"/>
          <p:cNvSpPr/>
          <p:nvPr/>
        </p:nvSpPr>
        <p:spPr>
          <a:xfrm>
            <a:off x="793790" y="5024795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Use Python tools like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for data manipulation and analysis.</a:t>
            </a:r>
            <a:endParaRPr b="0" i="0" sz="1750" u="none" cap="none" strike="noStrike"/>
          </a:p>
        </p:txBody>
      </p:sp>
      <p:sp>
        <p:nvSpPr>
          <p:cNvPr id="393" name="Google Shape;393;g33b1c43bb8d_0_27"/>
          <p:cNvSpPr/>
          <p:nvPr/>
        </p:nvSpPr>
        <p:spPr>
          <a:xfrm>
            <a:off x="7599521" y="3527941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Commands: import pandas as pd, df = </a:t>
            </a:r>
            <a:r>
              <a:rPr b="0" i="0" lang="en-US" sz="1750" u="sng" cap="none" strike="noStrike">
                <a:solidFill>
                  <a:srgbClr val="3E251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pd.read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_csv('sample_dataset.csv').</a:t>
            </a:r>
            <a:endParaRPr b="0" i="0" sz="1750" u="none" cap="none" strike="noStrike"/>
          </a:p>
        </p:txBody>
      </p:sp>
      <p:sp>
        <p:nvSpPr>
          <p:cNvPr id="394" name="Google Shape;394;g33b1c43bb8d_0_27"/>
          <p:cNvSpPr/>
          <p:nvPr/>
        </p:nvSpPr>
        <p:spPr>
          <a:xfrm>
            <a:off x="7599521" y="445781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Practice using real datasets to get hands-on experience.</a:t>
            </a:r>
            <a:endParaRPr b="0" i="0" sz="1750" u="none" cap="none" strike="noStrike"/>
          </a:p>
        </p:txBody>
      </p:sp>
      <p:pic>
        <p:nvPicPr>
          <p:cNvPr descr="preencoded.png" id="395" name="Google Shape;395;g33b1c43bb8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/>
          <p:nvPr/>
        </p:nvSpPr>
        <p:spPr>
          <a:xfrm>
            <a:off x="793790" y="21475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Content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93790" y="3250367"/>
            <a:ext cx="118173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Understanding different types of attributes in data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93790" y="3692565"/>
            <a:ext cx="118173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Analyzing data distribution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793790" y="4134763"/>
            <a:ext cx="1181731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Detecting outliers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793790" y="4576961"/>
            <a:ext cx="118173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Measuring similarity between data objects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6" name="Google Shape;8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b1c43bb8d_0_38"/>
          <p:cNvSpPr/>
          <p:nvPr/>
        </p:nvSpPr>
        <p:spPr>
          <a:xfrm>
            <a:off x="793790" y="1998464"/>
            <a:ext cx="10992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Working with Datasets in Google Colab</a:t>
            </a:r>
            <a:endParaRPr b="0" i="0" sz="4450" u="none" cap="none" strike="noStrike"/>
          </a:p>
        </p:txBody>
      </p:sp>
      <p:sp>
        <p:nvSpPr>
          <p:cNvPr id="402" name="Google Shape;402;g33b1c43bb8d_0_38"/>
          <p:cNvSpPr/>
          <p:nvPr/>
        </p:nvSpPr>
        <p:spPr>
          <a:xfrm>
            <a:off x="793790" y="304740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Google Colab is accessible through a Google account.</a:t>
            </a:r>
            <a:endParaRPr b="0" i="0" sz="1750" u="none" cap="none" strike="noStrike"/>
          </a:p>
        </p:txBody>
      </p:sp>
      <p:sp>
        <p:nvSpPr>
          <p:cNvPr id="403" name="Google Shape;403;g33b1c43bb8d_0_38"/>
          <p:cNvSpPr/>
          <p:nvPr/>
        </p:nvSpPr>
        <p:spPr>
          <a:xfrm>
            <a:off x="793790" y="3920609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4" name="Google Shape;404;g33b1c43bb8d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60" y="396311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3b1c43bb8d_0_38"/>
          <p:cNvSpPr/>
          <p:nvPr/>
        </p:nvSpPr>
        <p:spPr>
          <a:xfrm>
            <a:off x="1530906" y="3920609"/>
            <a:ext cx="5670900" cy="10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1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Google Colab</a:t>
            </a: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: Cloud-based tool for running Python code without local setup.</a:t>
            </a:r>
            <a:endParaRPr b="0" i="0" sz="2200" u="none" cap="none" strike="noStrike"/>
          </a:p>
        </p:txBody>
      </p:sp>
      <p:sp>
        <p:nvSpPr>
          <p:cNvPr id="406" name="Google Shape;406;g33b1c43bb8d_0_38"/>
          <p:cNvSpPr/>
          <p:nvPr/>
        </p:nvSpPr>
        <p:spPr>
          <a:xfrm>
            <a:off x="7428667" y="3920609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7" name="Google Shape;407;g33b1c43bb8d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3737" y="3963114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33b1c43bb8d_0_38"/>
          <p:cNvSpPr/>
          <p:nvPr/>
        </p:nvSpPr>
        <p:spPr>
          <a:xfrm>
            <a:off x="8165783" y="3920609"/>
            <a:ext cx="567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Import libraries like </a:t>
            </a:r>
            <a:r>
              <a:rPr b="1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Pandas</a:t>
            </a: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: import pandas as pd.</a:t>
            </a:r>
            <a:endParaRPr b="0" i="0" sz="2200" u="none" cap="none" strike="noStrike"/>
          </a:p>
        </p:txBody>
      </p:sp>
      <p:sp>
        <p:nvSpPr>
          <p:cNvPr id="409" name="Google Shape;409;g33b1c43bb8d_0_38"/>
          <p:cNvSpPr/>
          <p:nvPr/>
        </p:nvSpPr>
        <p:spPr>
          <a:xfrm>
            <a:off x="793790" y="5465564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0" name="Google Shape;410;g33b1c43bb8d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860" y="5508069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33b1c43bb8d_0_38"/>
          <p:cNvSpPr/>
          <p:nvPr/>
        </p:nvSpPr>
        <p:spPr>
          <a:xfrm>
            <a:off x="1530906" y="5465564"/>
            <a:ext cx="567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Open datasets with </a:t>
            </a:r>
            <a:r>
              <a:rPr b="0" i="0" lang="en-US" sz="2200" u="sng" cap="none" strike="noStrike">
                <a:solidFill>
                  <a:srgbClr val="3E2513"/>
                </a:solidFill>
                <a:latin typeface="Platypi Medium"/>
                <a:ea typeface="Platypi Medium"/>
                <a:cs typeface="Platypi Medium"/>
                <a:sym typeface="Platypi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pd.read</a:t>
            </a: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_csv('file.csv').</a:t>
            </a:r>
            <a:endParaRPr b="0" i="0" sz="2200" u="none" cap="none" strike="noStrike"/>
          </a:p>
        </p:txBody>
      </p:sp>
      <p:sp>
        <p:nvSpPr>
          <p:cNvPr id="412" name="Google Shape;412;g33b1c43bb8d_0_38"/>
          <p:cNvSpPr/>
          <p:nvPr/>
        </p:nvSpPr>
        <p:spPr>
          <a:xfrm>
            <a:off x="7428667" y="5465564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3" name="Google Shape;413;g33b1c43bb8d_0_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3737" y="5508069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33b1c43bb8d_0_38"/>
          <p:cNvSpPr/>
          <p:nvPr/>
        </p:nvSpPr>
        <p:spPr>
          <a:xfrm>
            <a:off x="8165783" y="5465564"/>
            <a:ext cx="5670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Use </a:t>
            </a:r>
            <a:r>
              <a:rPr b="1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Google Drive</a:t>
            </a: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 to store and access datasets.</a:t>
            </a:r>
            <a:endParaRPr b="0" i="0" sz="2200" u="none" cap="none" strike="noStrike"/>
          </a:p>
        </p:txBody>
      </p:sp>
      <p:pic>
        <p:nvPicPr>
          <p:cNvPr descr="preencoded.png" id="415" name="Google Shape;415;g33b1c43bb8d_0_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b1c43bb8d_0_57"/>
          <p:cNvSpPr/>
          <p:nvPr/>
        </p:nvSpPr>
        <p:spPr>
          <a:xfrm>
            <a:off x="793790" y="1239917"/>
            <a:ext cx="7202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Importing Data in Python</a:t>
            </a:r>
            <a:endParaRPr b="0" i="0" sz="4450" u="none" cap="none" strike="noStrike"/>
          </a:p>
        </p:txBody>
      </p:sp>
      <p:sp>
        <p:nvSpPr>
          <p:cNvPr id="422" name="Google Shape;422;g33b1c43bb8d_0_57"/>
          <p:cNvSpPr/>
          <p:nvPr/>
        </p:nvSpPr>
        <p:spPr>
          <a:xfrm>
            <a:off x="793790" y="228885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Understanding data types helps in preprocessing for machine learning.</a:t>
            </a:r>
            <a:endParaRPr b="0" i="0" sz="1750" u="none" cap="none" strike="noStrike"/>
          </a:p>
        </p:txBody>
      </p:sp>
      <p:pic>
        <p:nvPicPr>
          <p:cNvPr descr="preencoded.png" id="423" name="Google Shape;423;g33b1c43bb8d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0691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33b1c43bb8d_0_57"/>
          <p:cNvSpPr/>
          <p:nvPr/>
        </p:nvSpPr>
        <p:spPr>
          <a:xfrm>
            <a:off x="2268022" y="31337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View Data</a:t>
            </a:r>
            <a:endParaRPr b="0" i="0" sz="2200" u="none" cap="none" strike="noStrike"/>
          </a:p>
        </p:txBody>
      </p:sp>
      <p:sp>
        <p:nvSpPr>
          <p:cNvPr id="425" name="Google Shape;425;g33b1c43bb8d_0_57"/>
          <p:cNvSpPr/>
          <p:nvPr/>
        </p:nvSpPr>
        <p:spPr>
          <a:xfrm>
            <a:off x="2268022" y="3624143"/>
            <a:ext cx="11568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Use df.head() to view the first few rows of the dataset.</a:t>
            </a:r>
            <a:endParaRPr b="0" i="0" sz="1750" u="none" cap="none" strike="noStrike"/>
          </a:p>
        </p:txBody>
      </p:sp>
      <p:pic>
        <p:nvPicPr>
          <p:cNvPr descr="preencoded.png" id="426" name="Google Shape;426;g33b1c43bb8d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26779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3b1c43bb8d_0_57"/>
          <p:cNvSpPr/>
          <p:nvPr/>
        </p:nvSpPr>
        <p:spPr>
          <a:xfrm>
            <a:off x="2268022" y="449460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Check Types</a:t>
            </a:r>
            <a:endParaRPr b="0" i="0" sz="2200" u="none" cap="none" strike="noStrike"/>
          </a:p>
        </p:txBody>
      </p:sp>
      <p:sp>
        <p:nvSpPr>
          <p:cNvPr id="428" name="Google Shape;428;g33b1c43bb8d_0_57"/>
          <p:cNvSpPr/>
          <p:nvPr/>
        </p:nvSpPr>
        <p:spPr>
          <a:xfrm>
            <a:off x="2268022" y="4985028"/>
            <a:ext cx="11568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Use df.dtypes to check the data types of each attribute.</a:t>
            </a:r>
            <a:endParaRPr b="0" i="0" sz="1750" u="none" cap="none" strike="noStrike"/>
          </a:p>
        </p:txBody>
      </p:sp>
      <p:pic>
        <p:nvPicPr>
          <p:cNvPr descr="preencoded.png" id="429" name="Google Shape;429;g33b1c43bb8d_0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62868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3b1c43bb8d_0_57"/>
          <p:cNvSpPr/>
          <p:nvPr/>
        </p:nvSpPr>
        <p:spPr>
          <a:xfrm>
            <a:off x="2268022" y="585549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Dataset Size</a:t>
            </a:r>
            <a:endParaRPr b="0" i="0" sz="2200" u="none" cap="none" strike="noStrike"/>
          </a:p>
        </p:txBody>
      </p:sp>
      <p:sp>
        <p:nvSpPr>
          <p:cNvPr id="431" name="Google Shape;431;g33b1c43bb8d_0_57"/>
          <p:cNvSpPr/>
          <p:nvPr/>
        </p:nvSpPr>
        <p:spPr>
          <a:xfrm>
            <a:off x="2268022" y="6345912"/>
            <a:ext cx="11568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The df.shape command shows the number of rows and columns in the dataset.</a:t>
            </a:r>
            <a:endParaRPr b="0" i="0" sz="1750" u="none" cap="none" strike="noStrike"/>
          </a:p>
        </p:txBody>
      </p:sp>
      <p:pic>
        <p:nvPicPr>
          <p:cNvPr descr="preencoded.png" id="432" name="Google Shape;432;g33b1c43bb8d_0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b1c43bb8d_0_73"/>
          <p:cNvSpPr/>
          <p:nvPr/>
        </p:nvSpPr>
        <p:spPr>
          <a:xfrm>
            <a:off x="793790" y="1354931"/>
            <a:ext cx="6113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Exploring the Dataset</a:t>
            </a:r>
            <a:endParaRPr b="0" i="0" sz="4450" u="none" cap="none" strike="noStrike"/>
          </a:p>
        </p:txBody>
      </p:sp>
      <p:sp>
        <p:nvSpPr>
          <p:cNvPr id="439" name="Google Shape;439;g33b1c43bb8d_0_73"/>
          <p:cNvSpPr/>
          <p:nvPr/>
        </p:nvSpPr>
        <p:spPr>
          <a:xfrm>
            <a:off x="793790" y="240387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stores the entire dataset;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stores individual columns.</a:t>
            </a:r>
            <a:endParaRPr b="0" i="0" sz="1750" u="none" cap="none" strike="noStrike"/>
          </a:p>
        </p:txBody>
      </p:sp>
      <p:sp>
        <p:nvSpPr>
          <p:cNvPr id="440" name="Google Shape;440;g33b1c43bb8d_0_73"/>
          <p:cNvSpPr/>
          <p:nvPr/>
        </p:nvSpPr>
        <p:spPr>
          <a:xfrm>
            <a:off x="793790" y="302192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Apply basic commands like df['column_name'] for column-specific analysis.</a:t>
            </a:r>
            <a:endParaRPr b="0" i="0" sz="1750" u="none" cap="none" strike="noStrike"/>
          </a:p>
        </p:txBody>
      </p:sp>
      <p:sp>
        <p:nvSpPr>
          <p:cNvPr id="441" name="Google Shape;441;g33b1c43bb8d_0_73"/>
          <p:cNvSpPr/>
          <p:nvPr/>
        </p:nvSpPr>
        <p:spPr>
          <a:xfrm>
            <a:off x="793790" y="363997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Dataframe vs Series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: DataFrame is 2D, Series is 1D.</a:t>
            </a:r>
            <a:endParaRPr b="0" i="0" sz="1750" u="none" cap="none" strike="noStrike"/>
          </a:p>
        </p:txBody>
      </p:sp>
      <p:sp>
        <p:nvSpPr>
          <p:cNvPr id="442" name="Google Shape;442;g33b1c43bb8d_0_73"/>
          <p:cNvSpPr/>
          <p:nvPr/>
        </p:nvSpPr>
        <p:spPr>
          <a:xfrm>
            <a:off x="793790" y="4258032"/>
            <a:ext cx="13042800" cy="2616600"/>
          </a:xfrm>
          <a:prstGeom prst="roundRect">
            <a:avLst>
              <a:gd fmla="val 1300" name="adj"/>
            </a:avLst>
          </a:prstGeom>
          <a:noFill/>
          <a:ln cap="flat" cmpd="sng" w="9525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3b1c43bb8d_0_73"/>
          <p:cNvSpPr/>
          <p:nvPr/>
        </p:nvSpPr>
        <p:spPr>
          <a:xfrm>
            <a:off x="801410" y="4265652"/>
            <a:ext cx="13026300" cy="6504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3b1c43bb8d_0_73"/>
          <p:cNvSpPr/>
          <p:nvPr/>
        </p:nvSpPr>
        <p:spPr>
          <a:xfrm>
            <a:off x="1029653" y="4409361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b="0" i="0" sz="1750" u="none" cap="none" strike="noStrike"/>
          </a:p>
        </p:txBody>
      </p:sp>
      <p:sp>
        <p:nvSpPr>
          <p:cNvPr id="445" name="Google Shape;445;g33b1c43bb8d_0_73"/>
          <p:cNvSpPr/>
          <p:nvPr/>
        </p:nvSpPr>
        <p:spPr>
          <a:xfrm>
            <a:off x="5375077" y="4409361"/>
            <a:ext cx="388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b="0" i="0" sz="1750" u="none" cap="none" strike="noStrike"/>
          </a:p>
        </p:txBody>
      </p:sp>
      <p:sp>
        <p:nvSpPr>
          <p:cNvPr id="446" name="Google Shape;446;g33b1c43bb8d_0_73"/>
          <p:cNvSpPr/>
          <p:nvPr/>
        </p:nvSpPr>
        <p:spPr>
          <a:xfrm>
            <a:off x="9716691" y="4409361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Output Type</a:t>
            </a:r>
            <a:endParaRPr b="0" i="0" sz="1750" u="none" cap="none" strike="noStrike"/>
          </a:p>
        </p:txBody>
      </p:sp>
      <p:sp>
        <p:nvSpPr>
          <p:cNvPr id="447" name="Google Shape;447;g33b1c43bb8d_0_73"/>
          <p:cNvSpPr/>
          <p:nvPr/>
        </p:nvSpPr>
        <p:spPr>
          <a:xfrm>
            <a:off x="801410" y="4915972"/>
            <a:ext cx="13026300" cy="6504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3b1c43bb8d_0_73"/>
          <p:cNvSpPr/>
          <p:nvPr/>
        </p:nvSpPr>
        <p:spPr>
          <a:xfrm>
            <a:off x="1029653" y="5059680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df.head()</a:t>
            </a:r>
            <a:endParaRPr b="0" i="0" sz="1750" u="none" cap="none" strike="noStrike"/>
          </a:p>
        </p:txBody>
      </p:sp>
      <p:sp>
        <p:nvSpPr>
          <p:cNvPr id="449" name="Google Shape;449;g33b1c43bb8d_0_73"/>
          <p:cNvSpPr/>
          <p:nvPr/>
        </p:nvSpPr>
        <p:spPr>
          <a:xfrm>
            <a:off x="5375077" y="5059680"/>
            <a:ext cx="388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Explore initial rows</a:t>
            </a:r>
            <a:endParaRPr b="0" i="0" sz="1750" u="none" cap="none" strike="noStrike"/>
          </a:p>
        </p:txBody>
      </p:sp>
      <p:sp>
        <p:nvSpPr>
          <p:cNvPr id="450" name="Google Shape;450;g33b1c43bb8d_0_73"/>
          <p:cNvSpPr/>
          <p:nvPr/>
        </p:nvSpPr>
        <p:spPr>
          <a:xfrm>
            <a:off x="9716691" y="5059680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endParaRPr b="0" i="0" sz="1750" u="none" cap="none" strike="noStrike"/>
          </a:p>
        </p:txBody>
      </p:sp>
      <p:sp>
        <p:nvSpPr>
          <p:cNvPr id="451" name="Google Shape;451;g33b1c43bb8d_0_73"/>
          <p:cNvSpPr/>
          <p:nvPr/>
        </p:nvSpPr>
        <p:spPr>
          <a:xfrm>
            <a:off x="801410" y="5566291"/>
            <a:ext cx="13026300" cy="6504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3b1c43bb8d_0_73"/>
          <p:cNvSpPr/>
          <p:nvPr/>
        </p:nvSpPr>
        <p:spPr>
          <a:xfrm>
            <a:off x="1029653" y="5709999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df.shape</a:t>
            </a:r>
            <a:endParaRPr b="0" i="0" sz="1750" u="none" cap="none" strike="noStrike"/>
          </a:p>
        </p:txBody>
      </p:sp>
      <p:sp>
        <p:nvSpPr>
          <p:cNvPr id="453" name="Google Shape;453;g33b1c43bb8d_0_73"/>
          <p:cNvSpPr/>
          <p:nvPr/>
        </p:nvSpPr>
        <p:spPr>
          <a:xfrm>
            <a:off x="5375077" y="5709999"/>
            <a:ext cx="388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Check dimensions</a:t>
            </a:r>
            <a:endParaRPr b="0" i="0" sz="1750" u="none" cap="none" strike="noStrike"/>
          </a:p>
        </p:txBody>
      </p:sp>
      <p:sp>
        <p:nvSpPr>
          <p:cNvPr id="454" name="Google Shape;454;g33b1c43bb8d_0_73"/>
          <p:cNvSpPr/>
          <p:nvPr/>
        </p:nvSpPr>
        <p:spPr>
          <a:xfrm>
            <a:off x="9716691" y="5709999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Tuple</a:t>
            </a:r>
            <a:endParaRPr b="0" i="0" sz="1750" u="none" cap="none" strike="noStrike"/>
          </a:p>
        </p:txBody>
      </p:sp>
      <p:sp>
        <p:nvSpPr>
          <p:cNvPr id="455" name="Google Shape;455;g33b1c43bb8d_0_73"/>
          <p:cNvSpPr/>
          <p:nvPr/>
        </p:nvSpPr>
        <p:spPr>
          <a:xfrm>
            <a:off x="801410" y="6216610"/>
            <a:ext cx="13026300" cy="6504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3b1c43bb8d_0_73"/>
          <p:cNvSpPr/>
          <p:nvPr/>
        </p:nvSpPr>
        <p:spPr>
          <a:xfrm>
            <a:off x="1029653" y="6360319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df['column_name']</a:t>
            </a:r>
            <a:endParaRPr b="0" i="0" sz="1750" u="none" cap="none" strike="noStrike"/>
          </a:p>
        </p:txBody>
      </p:sp>
      <p:sp>
        <p:nvSpPr>
          <p:cNvPr id="457" name="Google Shape;457;g33b1c43bb8d_0_73"/>
          <p:cNvSpPr/>
          <p:nvPr/>
        </p:nvSpPr>
        <p:spPr>
          <a:xfrm>
            <a:off x="5375077" y="6360319"/>
            <a:ext cx="3880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Column analysis</a:t>
            </a:r>
            <a:endParaRPr b="0" i="0" sz="1750" u="none" cap="none" strike="noStrike"/>
          </a:p>
        </p:txBody>
      </p:sp>
      <p:sp>
        <p:nvSpPr>
          <p:cNvPr id="458" name="Google Shape;458;g33b1c43bb8d_0_73"/>
          <p:cNvSpPr/>
          <p:nvPr/>
        </p:nvSpPr>
        <p:spPr>
          <a:xfrm>
            <a:off x="9716691" y="6360319"/>
            <a:ext cx="388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750" u="none" cap="none" strike="noStrike"/>
          </a:p>
        </p:txBody>
      </p:sp>
      <p:pic>
        <p:nvPicPr>
          <p:cNvPr descr="preencoded.png" id="459" name="Google Shape;459;g33b1c43bb8d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b1c43bb8d_0_99"/>
          <p:cNvSpPr/>
          <p:nvPr/>
        </p:nvSpPr>
        <p:spPr>
          <a:xfrm>
            <a:off x="793790" y="1998345"/>
            <a:ext cx="7416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Conclusion and Next Steps</a:t>
            </a:r>
            <a:endParaRPr b="0" i="0" sz="4450" u="none" cap="none" strike="noStrike"/>
          </a:p>
        </p:txBody>
      </p:sp>
      <p:sp>
        <p:nvSpPr>
          <p:cNvPr id="466" name="Google Shape;466;g33b1c43bb8d_0_99"/>
          <p:cNvSpPr/>
          <p:nvPr/>
        </p:nvSpPr>
        <p:spPr>
          <a:xfrm>
            <a:off x="793790" y="341590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33b1c43bb8d_0_99"/>
          <p:cNvSpPr/>
          <p:nvPr/>
        </p:nvSpPr>
        <p:spPr>
          <a:xfrm>
            <a:off x="878860" y="3458408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/>
          </a:p>
        </p:txBody>
      </p:sp>
      <p:sp>
        <p:nvSpPr>
          <p:cNvPr id="468" name="Google Shape;468;g33b1c43bb8d_0_99"/>
          <p:cNvSpPr/>
          <p:nvPr/>
        </p:nvSpPr>
        <p:spPr>
          <a:xfrm>
            <a:off x="1530906" y="3415903"/>
            <a:ext cx="2353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Next Session</a:t>
            </a:r>
            <a:endParaRPr b="0" i="0" sz="2200" u="none" cap="none" strike="noStrike"/>
          </a:p>
        </p:txBody>
      </p:sp>
      <p:sp>
        <p:nvSpPr>
          <p:cNvPr id="469" name="Google Shape;469;g33b1c43bb8d_0_99"/>
          <p:cNvSpPr/>
          <p:nvPr/>
        </p:nvSpPr>
        <p:spPr>
          <a:xfrm>
            <a:off x="1530906" y="3906322"/>
            <a:ext cx="2353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In the next session, we will dive deeper into working with datasets.</a:t>
            </a:r>
            <a:endParaRPr b="0" i="0" sz="1750" u="none" cap="none" strike="noStrike"/>
          </a:p>
        </p:txBody>
      </p:sp>
      <p:sp>
        <p:nvSpPr>
          <p:cNvPr id="470" name="Google Shape;470;g33b1c43bb8d_0_99"/>
          <p:cNvSpPr/>
          <p:nvPr/>
        </p:nvSpPr>
        <p:spPr>
          <a:xfrm>
            <a:off x="4111228" y="341590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3b1c43bb8d_0_99"/>
          <p:cNvSpPr/>
          <p:nvPr/>
        </p:nvSpPr>
        <p:spPr>
          <a:xfrm>
            <a:off x="4196298" y="3458408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/>
          </a:p>
        </p:txBody>
      </p:sp>
      <p:sp>
        <p:nvSpPr>
          <p:cNvPr id="472" name="Google Shape;472;g33b1c43bb8d_0_99"/>
          <p:cNvSpPr/>
          <p:nvPr/>
        </p:nvSpPr>
        <p:spPr>
          <a:xfrm>
            <a:off x="4848344" y="3415903"/>
            <a:ext cx="2353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Learning Goals</a:t>
            </a:r>
            <a:endParaRPr b="0" i="0" sz="2200" u="none" cap="none" strike="noStrike"/>
          </a:p>
        </p:txBody>
      </p:sp>
      <p:sp>
        <p:nvSpPr>
          <p:cNvPr id="473" name="Google Shape;473;g33b1c43bb8d_0_99"/>
          <p:cNvSpPr/>
          <p:nvPr/>
        </p:nvSpPr>
        <p:spPr>
          <a:xfrm>
            <a:off x="4848344" y="3906322"/>
            <a:ext cx="2353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Learn how to preprocess and clean data effectively.</a:t>
            </a:r>
            <a:endParaRPr b="0" i="0" sz="1750" u="none" cap="none" strike="noStrike"/>
          </a:p>
        </p:txBody>
      </p:sp>
      <p:sp>
        <p:nvSpPr>
          <p:cNvPr id="474" name="Google Shape;474;g33b1c43bb8d_0_99"/>
          <p:cNvSpPr/>
          <p:nvPr/>
        </p:nvSpPr>
        <p:spPr>
          <a:xfrm>
            <a:off x="7428667" y="341590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3b1c43bb8d_0_99"/>
          <p:cNvSpPr/>
          <p:nvPr/>
        </p:nvSpPr>
        <p:spPr>
          <a:xfrm>
            <a:off x="7513737" y="3458408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/>
          </a:p>
        </p:txBody>
      </p:sp>
      <p:sp>
        <p:nvSpPr>
          <p:cNvPr id="476" name="Google Shape;476;g33b1c43bb8d_0_99"/>
          <p:cNvSpPr/>
          <p:nvPr/>
        </p:nvSpPr>
        <p:spPr>
          <a:xfrm>
            <a:off x="8165783" y="3415903"/>
            <a:ext cx="2353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Tools</a:t>
            </a:r>
            <a:endParaRPr b="0" i="0" sz="2200" u="none" cap="none" strike="noStrike"/>
          </a:p>
        </p:txBody>
      </p:sp>
      <p:sp>
        <p:nvSpPr>
          <p:cNvPr id="477" name="Google Shape;477;g33b1c43bb8d_0_99"/>
          <p:cNvSpPr/>
          <p:nvPr/>
        </p:nvSpPr>
        <p:spPr>
          <a:xfrm>
            <a:off x="8165783" y="3906322"/>
            <a:ext cx="2353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Use Python tools like Pandas to manipulate datasets for modeling.</a:t>
            </a:r>
            <a:endParaRPr b="0" i="0" sz="1750" u="none" cap="none" strike="noStrike"/>
          </a:p>
        </p:txBody>
      </p:sp>
      <p:sp>
        <p:nvSpPr>
          <p:cNvPr id="478" name="Google Shape;478;g33b1c43bb8d_0_99"/>
          <p:cNvSpPr/>
          <p:nvPr/>
        </p:nvSpPr>
        <p:spPr>
          <a:xfrm>
            <a:off x="10746105" y="3415903"/>
            <a:ext cx="510300" cy="510300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b1c43bb8d_0_99"/>
          <p:cNvSpPr/>
          <p:nvPr/>
        </p:nvSpPr>
        <p:spPr>
          <a:xfrm>
            <a:off x="10831175" y="3458408"/>
            <a:ext cx="34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4</a:t>
            </a:r>
            <a:endParaRPr b="0" i="0" sz="2650" u="none" cap="none" strike="noStrike"/>
          </a:p>
        </p:txBody>
      </p:sp>
      <p:sp>
        <p:nvSpPr>
          <p:cNvPr id="480" name="Google Shape;480;g33b1c43bb8d_0_99"/>
          <p:cNvSpPr/>
          <p:nvPr/>
        </p:nvSpPr>
        <p:spPr>
          <a:xfrm>
            <a:off x="11483221" y="3415903"/>
            <a:ext cx="2353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Practice</a:t>
            </a:r>
            <a:endParaRPr b="0" i="0" sz="2200" u="none" cap="none" strike="noStrike"/>
          </a:p>
        </p:txBody>
      </p:sp>
      <p:sp>
        <p:nvSpPr>
          <p:cNvPr id="481" name="Google Shape;481;g33b1c43bb8d_0_99"/>
          <p:cNvSpPr/>
          <p:nvPr/>
        </p:nvSpPr>
        <p:spPr>
          <a:xfrm>
            <a:off x="11483221" y="3906322"/>
            <a:ext cx="2353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Start practicing with real-world datasets.</a:t>
            </a:r>
            <a:endParaRPr b="0" i="0" sz="1750" u="none" cap="none" strike="noStrike"/>
          </a:p>
        </p:txBody>
      </p:sp>
      <p:sp>
        <p:nvSpPr>
          <p:cNvPr id="482" name="Google Shape;482;g33b1c43bb8d_0_99"/>
          <p:cNvSpPr/>
          <p:nvPr/>
        </p:nvSpPr>
        <p:spPr>
          <a:xfrm>
            <a:off x="793790" y="525018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Looking forward to our next session!</a:t>
            </a:r>
            <a:endParaRPr b="0" i="0" sz="1750" u="none" cap="none" strike="noStrike"/>
          </a:p>
        </p:txBody>
      </p:sp>
      <p:sp>
        <p:nvSpPr>
          <p:cNvPr id="483" name="Google Shape;483;g33b1c43bb8d_0_99"/>
          <p:cNvSpPr/>
          <p:nvPr/>
        </p:nvSpPr>
        <p:spPr>
          <a:xfrm>
            <a:off x="793790" y="586823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May Allah bless your learning journey.</a:t>
            </a:r>
            <a:endParaRPr b="0" i="0" sz="1750" u="none" cap="none" strike="noStrike"/>
          </a:p>
        </p:txBody>
      </p:sp>
      <p:pic>
        <p:nvPicPr>
          <p:cNvPr descr="preencoded.png" id="484" name="Google Shape;484;g33b1c43bb8d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"/>
          <p:cNvSpPr/>
          <p:nvPr/>
        </p:nvSpPr>
        <p:spPr>
          <a:xfrm>
            <a:off x="793790" y="2276237"/>
            <a:ext cx="95821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What is an Attribute?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3" name="Google Shape;9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3251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793790" y="41189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Database term: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93790" y="4609386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Attribute - A column in a database table representing a specific property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33251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"/>
          <p:cNvSpPr/>
          <p:nvPr/>
        </p:nvSpPr>
        <p:spPr>
          <a:xfrm>
            <a:off x="5254704" y="4118967"/>
            <a:ext cx="334041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Machine Learning term: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5254704" y="4609386"/>
            <a:ext cx="412087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Feature - An independent variable used for prediction or classification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9" name="Google Shape;9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33251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9715738" y="41189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Statistical term: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9715738" y="4609386"/>
            <a:ext cx="41207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Variable - A measurable property that can take different values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793790" y="559034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An attribute is a distinct characteristic or property of a data object that can be measured, quantified, or categorized. 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793790" y="1469708"/>
            <a:ext cx="74739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What is a Data Object?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793790" y="2722721"/>
            <a:ext cx="3501509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A data object is a fundamental entity that represents a single record, instance, or entry in a dataset, characterized by its attributes.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793790" y="5126830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Synonyms for Data Object: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793790" y="5693806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Sample (in statistics)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793790" y="6136004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Observation (in research)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793790" y="6578202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Data Point (in visualization)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4856321" y="2722721"/>
            <a:ext cx="3501509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In a customer database, each row represents one data object—a unique customer—with attributes such as age, gender, purchase history, and geographic location.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856321" y="5308282"/>
            <a:ext cx="350150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When plotting data, each point on a scatter plot represents a single data object, positioned according to its attribute values.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/>
          <p:nvPr/>
        </p:nvSpPr>
        <p:spPr>
          <a:xfrm>
            <a:off x="793790" y="27142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Types of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793790" y="3876675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Four major types of attributes: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793790" y="474987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878860" y="479238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1530906" y="4749879"/>
            <a:ext cx="235350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Nominal Attributes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4111228" y="474987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4196298" y="479238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4848344" y="4749879"/>
            <a:ext cx="235350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Binary Attributes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428667" y="474987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7513737" y="479238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8165783" y="4749879"/>
            <a:ext cx="235350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Ordinal Attributes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10746105" y="474987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10831175" y="4792385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4</a:t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11483221" y="4749879"/>
            <a:ext cx="2353508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Numeric Attributes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4" name="Google Shape;1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/>
          <p:nvPr/>
        </p:nvSpPr>
        <p:spPr>
          <a:xfrm>
            <a:off x="6280190" y="820460"/>
            <a:ext cx="593169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1. Nominal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6280190" y="1869400"/>
            <a:ext cx="3664863" cy="3280053"/>
          </a:xfrm>
          <a:prstGeom prst="roundRect">
            <a:avLst>
              <a:gd fmla="val 103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6507004" y="2096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Definition: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6507004" y="2586633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Nominal attributes are categorical data that serve as labels or names without any quantitative value or natural ordering.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10171867" y="1869400"/>
            <a:ext cx="3664863" cy="3280053"/>
          </a:xfrm>
          <a:prstGeom prst="roundRect">
            <a:avLst>
              <a:gd fmla="val 103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0398681" y="2096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Characteristics: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0398681" y="2586633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Represent distinct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categories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or classifications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10398681" y="3391733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Have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no inherent order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or ranking between values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10398681" y="4196834"/>
            <a:ext cx="3211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Char char="•"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Allow equality comparisons only (=, ≠)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6280190" y="5376267"/>
            <a:ext cx="7556421" cy="2032754"/>
          </a:xfrm>
          <a:prstGeom prst="roundRect">
            <a:avLst>
              <a:gd fmla="val 1674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6507004" y="56030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507004" y="6093500"/>
            <a:ext cx="71027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Hair colors (Black, Brown, Blonde, Red, White), blood types (A, B, AB, O), or country names - where no category is inherently "greater than" another.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/>
          <p:nvPr/>
        </p:nvSpPr>
        <p:spPr>
          <a:xfrm>
            <a:off x="793790" y="858679"/>
            <a:ext cx="7556421" cy="134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200"/>
              <a:buFont typeface="Platypi Medium"/>
              <a:buNone/>
            </a:pPr>
            <a:r>
              <a:rPr b="0" i="0" lang="en-US" sz="4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Nominal Attributes - Key Considerations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793790" y="2528649"/>
            <a:ext cx="3670578" cy="3040737"/>
          </a:xfrm>
          <a:prstGeom prst="roundRect">
            <a:avLst>
              <a:gd fmla="val 1063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009174" y="2744033"/>
            <a:ext cx="3239810" cy="10097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Platypi Medium"/>
              <a:buNone/>
            </a:pPr>
            <a:r>
              <a:rPr b="0" i="0" lang="en-US" sz="21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Numerical representation is possible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009174" y="3882985"/>
            <a:ext cx="3239810" cy="1379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We can assign numbers to categories (e.g., Black → 0, Brown → 1, White → 2) for computational efficiency and storage benefits.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4679752" y="2528649"/>
            <a:ext cx="3670578" cy="3040737"/>
          </a:xfrm>
          <a:prstGeom prst="roundRect">
            <a:avLst>
              <a:gd fmla="val 1063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895136" y="2744033"/>
            <a:ext cx="269355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Platypi Medium"/>
              <a:buNone/>
            </a:pPr>
            <a:r>
              <a:rPr b="0" i="0" lang="en-US" sz="21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Critical limitations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4895136" y="3209806"/>
            <a:ext cx="3670578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These numbers serve only as </a:t>
            </a: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placeholder codes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, not quantitative values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895136" y="4319587"/>
            <a:ext cx="3670578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Char char="•"/>
            </a:pP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Mathematical operations (addition, averaging, etc.) produce meaningless results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793790" y="5784771"/>
            <a:ext cx="7556421" cy="1586151"/>
          </a:xfrm>
          <a:prstGeom prst="roundRect">
            <a:avLst>
              <a:gd fmla="val 2038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009174" y="6000155"/>
            <a:ext cx="4070826" cy="250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100"/>
              <a:buFont typeface="Platypi Medium"/>
              <a:buNone/>
            </a:pPr>
            <a:r>
              <a:rPr b="0" i="0" lang="en-US" sz="21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Appropriate analysis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009174" y="6465927"/>
            <a:ext cx="712565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650"/>
              <a:buFont typeface="Arial"/>
              <a:buNone/>
            </a:pP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For nominal attributes, the </a:t>
            </a:r>
            <a:r>
              <a:rPr b="1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b="0" i="0" lang="en-US" sz="16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(most frequently occurring value) is the only meaningful central tendency measure.</a:t>
            </a:r>
            <a:endParaRPr b="0" i="0" sz="1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5" name="Google Shape;1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2. Binary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3" name="Google Shape;18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28897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6280190" y="30827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Definition: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6280190" y="3573185"/>
            <a:ext cx="36080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A special type of nominal attribute with only </a:t>
            </a: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two possible values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6" name="Google Shape;18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8421" y="228897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10228421" y="30827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 1: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10228421" y="3573185"/>
            <a:ext cx="3608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Smoker (Yes/No) → (1/0)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9" name="Google Shape;18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497943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Example 2: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6280190" y="6263640"/>
            <a:ext cx="360807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COVID Test (Positive/Negative) → (1/0)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2" name="Google Shape;19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9"/>
          <p:cNvSpPr/>
          <p:nvPr/>
        </p:nvSpPr>
        <p:spPr>
          <a:xfrm>
            <a:off x="793790" y="1906310"/>
            <a:ext cx="8705810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Symmetric vs. Asymmetric Binary Attributes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793790" y="3890843"/>
            <a:ext cx="350150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Symmetric Binary Attributes: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793790" y="482631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Both values are equally important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793790" y="5393293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Gender (Male/Female)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4856321" y="3890843"/>
            <a:ext cx="350150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Asymmetric Binary Attributes: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4856321" y="4826318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One value is more important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4856321" y="5393293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 Smoker (1 = Smoker, 0 = Non-Smoker)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6" name="Google Shape;20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24560" y="228600"/>
            <a:ext cx="777240" cy="608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2025-03-05T10:36:05Z</dcterms:created>
  <dc:creator>PptxGenJS</dc:creator>
</cp:coreProperties>
</file>